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423" r:id="rId2"/>
    <p:sldId id="447" r:id="rId3"/>
    <p:sldId id="448" r:id="rId4"/>
    <p:sldId id="441" r:id="rId5"/>
    <p:sldId id="440" r:id="rId6"/>
    <p:sldId id="459" r:id="rId7"/>
    <p:sldId id="446" r:id="rId8"/>
    <p:sldId id="444" r:id="rId9"/>
    <p:sldId id="438" r:id="rId10"/>
    <p:sldId id="449" r:id="rId11"/>
    <p:sldId id="439" r:id="rId12"/>
    <p:sldId id="450" r:id="rId13"/>
    <p:sldId id="458" r:id="rId14"/>
    <p:sldId id="451" r:id="rId15"/>
    <p:sldId id="452" r:id="rId16"/>
    <p:sldId id="442" r:id="rId17"/>
    <p:sldId id="453" r:id="rId18"/>
    <p:sldId id="457" r:id="rId19"/>
    <p:sldId id="454" r:id="rId20"/>
    <p:sldId id="455" r:id="rId21"/>
    <p:sldId id="456" r:id="rId22"/>
    <p:sldId id="436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won Shin" initials="DS" lastIdx="1" clrIdx="0">
    <p:extLst/>
  </p:cmAuthor>
  <p:cmAuthor id="2" name="Dongwon Shin" initials="DS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AD74"/>
    <a:srgbClr val="636FFF"/>
    <a:srgbClr val="BAF4CB"/>
    <a:srgbClr val="5B9BD5"/>
    <a:srgbClr val="FF6865"/>
    <a:srgbClr val="FF0000"/>
    <a:srgbClr val="FFCFA2"/>
    <a:srgbClr val="B8FAFD"/>
    <a:srgbClr val="FF26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3" autoAdjust="0"/>
    <p:restoredTop sz="75315" autoAdjust="0"/>
  </p:normalViewPr>
  <p:slideViewPr>
    <p:cSldViewPr snapToGrid="0">
      <p:cViewPr varScale="1">
        <p:scale>
          <a:sx n="120" d="100"/>
          <a:sy n="120" d="100"/>
        </p:scale>
        <p:origin x="1930" y="96"/>
      </p:cViewPr>
      <p:guideLst>
        <p:guide orient="horz" pos="216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71" d="100"/>
          <a:sy n="171" d="100"/>
        </p:scale>
        <p:origin x="143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73CA9-FAD1-B64C-852F-8AB7AD97E39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FD11E-9F7D-5943-AC41-401B4AFA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9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82E7B-96D0-4396-95CC-AFD689417A2C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F714A-D1DB-4C25-BCDC-D0CDC0E8A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3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8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797D-2E45-47AF-B518-1712E08D0D6A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78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55AE-CC5A-45B0-8E3B-B416871415FB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3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BE62-EB48-4383-97B6-8C8B5BF6A116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2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424437"/>
            <a:ext cx="9144000" cy="433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>
            <a:normAutofit/>
          </a:bodyPr>
          <a:lstStyle>
            <a:lvl1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200"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840" y="6430592"/>
            <a:ext cx="642906" cy="427407"/>
          </a:xfrm>
          <a:prstGeom prst="rect">
            <a:avLst/>
          </a:prstGeom>
          <a:solidFill>
            <a:srgbClr val="F5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23751" y="6467681"/>
            <a:ext cx="406066" cy="365125"/>
          </a:xfrm>
        </p:spPr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08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74417-B7EB-404F-A531-D72228EF09EA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58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D9B9-E798-4002-A3B3-8094138892D2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9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013E4-E69F-4E5D-B20B-EA1F4FDEA4BB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8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4F9F-DE53-49BC-AE5A-2ECA694D50F5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63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F93F3-926F-48CC-B036-79C998938137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8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DF9C-9A6A-4C12-8476-782C299E7B8D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1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426F-6786-48A3-8DCF-C257A7E049DE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09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FD0C-F08B-4448-A263-5902F97E8FE4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1EA17-EDC3-4234-A8D1-6CC2EA5828DD}" type="slidenum">
              <a:rPr lang="ko-KR" altLang="en-US" smtClean="0"/>
              <a:t>‹#›</a:t>
            </a:fld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07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ROBOTIS-GIT/robotis_tools/master/install_ros_kinetic.sh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http://introlab.github.io/rtabma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379" y="1231249"/>
            <a:ext cx="8999621" cy="2387600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  <a:t>AI</a:t>
            </a:r>
            <a:r>
              <a:rPr lang="ko-KR" altLang="en-US" sz="4000" dirty="0">
                <a:latin typeface="Tahoma" panose="020B0604030504040204" pitchFamily="34" charset="0"/>
                <a:cs typeface="Tahoma" panose="020B0604030504040204" pitchFamily="34" charset="0"/>
              </a:rPr>
              <a:t> 플레이톤 발표자료</a:t>
            </a:r>
            <a:b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  <a:t>SLAM</a:t>
            </a:r>
            <a:r>
              <a:rPr lang="ko-KR" altLang="en-US" sz="4000" dirty="0">
                <a:latin typeface="Tahoma" panose="020B0604030504040204" pitchFamily="34" charset="0"/>
                <a:cs typeface="Tahoma" panose="020B0604030504040204" pitchFamily="34" charset="0"/>
              </a:rPr>
              <a:t>해보조</a:t>
            </a:r>
            <a: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  <a:t>!</a:t>
            </a:r>
            <a:endParaRPr lang="ko-KR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047207"/>
            <a:ext cx="6858000" cy="939321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Dec. 15, 2019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Dong-Won Shin, Hyunggi Chang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60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7E95-3F56-4AAA-A79E-EEB47E95A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dirty="0"/>
              <a:t>SLAM</a:t>
            </a:r>
            <a:r>
              <a:rPr lang="ko-KR" altLang="en-US" dirty="0"/>
              <a:t>을 사용해서 어떤 이점이 있는가</a:t>
            </a:r>
            <a:r>
              <a:rPr lang="en-GB" altLang="ko-KR" dirty="0"/>
              <a:t>?</a:t>
            </a:r>
          </a:p>
          <a:p>
            <a:pPr lvl="1"/>
            <a:r>
              <a:rPr lang="ko-KR" altLang="en-US" dirty="0"/>
              <a:t>지도가 없으면</a:t>
            </a:r>
            <a:r>
              <a:rPr lang="en-GB" altLang="ko-KR" dirty="0"/>
              <a:t>, </a:t>
            </a:r>
            <a:r>
              <a:rPr lang="ko-KR" altLang="en-US" dirty="0"/>
              <a:t>이전에 갔던 지점과 가지 않은 지점을 구분하기 어렵다</a:t>
            </a:r>
            <a:r>
              <a:rPr lang="en-GB" altLang="ko-KR" dirty="0"/>
              <a:t>.</a:t>
            </a:r>
          </a:p>
          <a:p>
            <a:pPr lvl="1"/>
            <a:r>
              <a:rPr lang="ko-KR" altLang="en-US" dirty="0"/>
              <a:t>지도를 만듬으로써</a:t>
            </a:r>
            <a:r>
              <a:rPr lang="en-GB" altLang="ko-KR" dirty="0"/>
              <a:t>, </a:t>
            </a:r>
            <a:r>
              <a:rPr lang="ko-KR" altLang="en-US" dirty="0"/>
              <a:t>이전에 갔던 지점은 가지 않게 되어 더욱 신속한 탐색 및 구조를 할 수 있게 된다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en-GB" altLang="ko-KR" dirty="0"/>
              <a:t>SLAM</a:t>
            </a:r>
            <a:r>
              <a:rPr lang="ko-KR" altLang="en-US" dirty="0"/>
              <a:t>을 사용해서 어떤 단점이 있는가</a:t>
            </a:r>
            <a:r>
              <a:rPr lang="en-GB" altLang="ko-KR" dirty="0"/>
              <a:t>?</a:t>
            </a:r>
          </a:p>
          <a:p>
            <a:pPr lvl="1"/>
            <a:r>
              <a:rPr lang="en-GB" altLang="ko-KR" dirty="0"/>
              <a:t>Kinect </a:t>
            </a:r>
            <a:r>
              <a:rPr lang="ko-KR" altLang="en-US" dirty="0"/>
              <a:t>카메라와 같은 </a:t>
            </a:r>
            <a:r>
              <a:rPr lang="en-GB" altLang="ko-KR" dirty="0"/>
              <a:t>Depth </a:t>
            </a:r>
            <a:r>
              <a:rPr lang="ko-KR" altLang="en-US" dirty="0"/>
              <a:t>카메라를 부착함으로써 비용이 늘어났고 부피가 커졌다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r>
              <a:rPr lang="ko-KR" altLang="en-US" dirty="0"/>
              <a:t>단점을 타파할 방법은 어떤 방법이 있는가</a:t>
            </a:r>
            <a:r>
              <a:rPr lang="en-GB" altLang="ko-KR" dirty="0"/>
              <a:t>?</a:t>
            </a:r>
          </a:p>
          <a:p>
            <a:pPr lvl="1"/>
            <a:r>
              <a:rPr lang="en-GB" dirty="0"/>
              <a:t>Jetson</a:t>
            </a:r>
            <a:r>
              <a:rPr lang="ko-KR" altLang="en-US" dirty="0"/>
              <a:t> </a:t>
            </a:r>
            <a:r>
              <a:rPr lang="en-GB" altLang="ko-KR" dirty="0"/>
              <a:t>TX2</a:t>
            </a:r>
            <a:r>
              <a:rPr lang="ko-KR" altLang="en-US" dirty="0"/>
              <a:t>에 내장된 카메라로 </a:t>
            </a:r>
            <a:r>
              <a:rPr lang="en-GB" altLang="ko-KR" dirty="0"/>
              <a:t>Monocular SLAM</a:t>
            </a:r>
            <a:r>
              <a:rPr lang="ko-KR" altLang="en-US" dirty="0"/>
              <a:t>을 시도해볼 수 있다</a:t>
            </a:r>
            <a:r>
              <a:rPr lang="en-GB" altLang="ko-KR" dirty="0"/>
              <a:t>.</a:t>
            </a:r>
          </a:p>
          <a:p>
            <a:pPr lvl="1"/>
            <a:r>
              <a:rPr lang="en-GB" dirty="0"/>
              <a:t>Jetson TX2</a:t>
            </a:r>
            <a:r>
              <a:rPr lang="ko-KR" altLang="en-US" dirty="0"/>
              <a:t>에 카메라를 하나 더 설치해 </a:t>
            </a:r>
            <a:r>
              <a:rPr lang="en-GB" altLang="ko-KR" dirty="0"/>
              <a:t>Stereo SLAM</a:t>
            </a:r>
            <a:r>
              <a:rPr lang="ko-KR" altLang="en-US" dirty="0"/>
              <a:t>을 시도해볼 수 있다</a:t>
            </a:r>
            <a:r>
              <a:rPr lang="en-GB" altLang="ko-KR" dirty="0"/>
              <a:t>.</a:t>
            </a:r>
          </a:p>
          <a:p>
            <a:pPr lvl="1"/>
            <a:r>
              <a:rPr lang="en-GB" dirty="0"/>
              <a:t>Lidar</a:t>
            </a:r>
            <a:r>
              <a:rPr lang="ko-KR" altLang="en-US" dirty="0"/>
              <a:t>와 같은 조명의 상태에 영향을 받지 않는 센서를 사용한 </a:t>
            </a:r>
            <a:r>
              <a:rPr lang="en-GB" altLang="ko-KR" dirty="0"/>
              <a:t>SLAM</a:t>
            </a:r>
            <a:r>
              <a:rPr lang="ko-KR" altLang="en-US" dirty="0"/>
              <a:t>을 시도해볼 수 있다</a:t>
            </a:r>
            <a:r>
              <a:rPr lang="en-GB" altLang="ko-KR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E1E86-048E-4688-91DD-3C0F7271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SLAM</a:t>
            </a:r>
            <a:r>
              <a:rPr lang="ko-KR" altLang="en-US" dirty="0"/>
              <a:t> 기술 사용에 대한 평가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67C4E-EBCF-4917-919A-589F60D5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10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52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ko-KR" dirty="0"/>
              <a:t>Librealsense2 </a:t>
            </a:r>
            <a:r>
              <a:rPr kumimoji="1" lang="ko-KR" altLang="en-US" dirty="0"/>
              <a:t>설치 </a:t>
            </a:r>
            <a:r>
              <a:rPr kumimoji="1" lang="en-GB" altLang="ko-KR" dirty="0"/>
              <a:t>(Intel RealSense D435 SDK)</a:t>
            </a:r>
          </a:p>
          <a:p>
            <a:pPr lvl="1"/>
            <a:r>
              <a:rPr lang="en-GB" dirty="0"/>
              <a:t>$ git clone https://github.com/jetsonhacks/buildLibrealsense2TX</a:t>
            </a:r>
            <a:br>
              <a:rPr lang="en-GB" dirty="0"/>
            </a:br>
            <a:r>
              <a:rPr lang="en-GB" dirty="0"/>
              <a:t>$ cd buildLibrealsense2TX</a:t>
            </a:r>
            <a:br>
              <a:rPr lang="en-GB" dirty="0"/>
            </a:br>
            <a:r>
              <a:rPr lang="en-GB" dirty="0"/>
              <a:t>$ ./buildPatchedKernelTX.sh        %</a:t>
            </a:r>
            <a:r>
              <a:rPr lang="ko-KR" altLang="en-US" dirty="0"/>
              <a:t>커널 패치</a:t>
            </a:r>
            <a:br>
              <a:rPr lang="en-GB" altLang="ko-KR" dirty="0"/>
            </a:br>
            <a:r>
              <a:rPr lang="en-GB" dirty="0"/>
              <a:t>$ ./installLibrealsense.sh             %SDK </a:t>
            </a:r>
            <a:r>
              <a:rPr lang="ko-KR" altLang="en-US" dirty="0"/>
              <a:t>설치</a:t>
            </a:r>
            <a:endParaRPr lang="en-GB" altLang="ko-KR" dirty="0"/>
          </a:p>
          <a:p>
            <a:pPr lvl="1"/>
            <a:endParaRPr lang="en-GB" dirty="0"/>
          </a:p>
          <a:p>
            <a:r>
              <a:rPr lang="en-GB" dirty="0"/>
              <a:t>Librealsense2 ROS </a:t>
            </a:r>
            <a:r>
              <a:rPr lang="ko-KR" altLang="en-US" dirty="0"/>
              <a:t>환경 동기화</a:t>
            </a:r>
            <a:endParaRPr lang="en-GB" altLang="ko-KR" dirty="0"/>
          </a:p>
          <a:p>
            <a:pPr lvl="1"/>
            <a:r>
              <a:rPr lang="en-GB" dirty="0"/>
              <a:t>$ git clone https://github.com/jetsonhacks/installRealSenseROSTX2</a:t>
            </a:r>
            <a:br>
              <a:rPr lang="en-GB" dirty="0"/>
            </a:br>
            <a:r>
              <a:rPr lang="en-GB" dirty="0"/>
              <a:t>$ cd installRealSenseROSTX2</a:t>
            </a:r>
            <a:br>
              <a:rPr lang="en-GB" dirty="0"/>
            </a:br>
            <a:r>
              <a:rPr lang="en-GB" dirty="0"/>
              <a:t>$ ./installRealSenseROSTX2</a:t>
            </a:r>
            <a:br>
              <a:rPr lang="en-GB" dirty="0"/>
            </a:b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ko-KR" altLang="en-US" dirty="0"/>
              <a:t> </a:t>
            </a:r>
            <a:r>
              <a:rPr lang="en-GB" altLang="ko-KR" dirty="0"/>
              <a:t>apt-get</a:t>
            </a:r>
            <a:r>
              <a:rPr lang="ko-KR" altLang="en-US" dirty="0"/>
              <a:t> </a:t>
            </a:r>
            <a:r>
              <a:rPr lang="en-GB" altLang="ko-KR" dirty="0"/>
              <a:t>install</a:t>
            </a:r>
            <a:r>
              <a:rPr lang="ko-KR" altLang="en-US" dirty="0"/>
              <a:t> </a:t>
            </a:r>
            <a:r>
              <a:rPr lang="en-GB" altLang="ko-KR" dirty="0" err="1"/>
              <a:t>ros</a:t>
            </a:r>
            <a:r>
              <a:rPr lang="en-GB" altLang="ko-KR" dirty="0"/>
              <a:t>-kinetic-</a:t>
            </a:r>
            <a:r>
              <a:rPr lang="en-GB" altLang="ko-KR" dirty="0" err="1"/>
              <a:t>rgbd</a:t>
            </a:r>
            <a:r>
              <a:rPr lang="en-GB" altLang="ko-KR" dirty="0"/>
              <a:t>-launch          </a:t>
            </a:r>
            <a:r>
              <a:rPr lang="en-GB" dirty="0"/>
              <a:t>     %ROS </a:t>
            </a:r>
            <a:r>
              <a:rPr lang="ko-KR" altLang="en-US" dirty="0"/>
              <a:t>환경 동기화</a:t>
            </a:r>
            <a:br>
              <a:rPr lang="en-GB" altLang="ko-KR" dirty="0"/>
            </a:br>
            <a:endParaRPr lang="en-GB" altLang="ko-KR" dirty="0"/>
          </a:p>
          <a:p>
            <a:pPr lvl="1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충돌 방지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11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17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1059B-7B79-41B4-974F-87C51775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적외선을 사용한 거리 측정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B873-62C4-48E7-BF7C-D935E9E5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12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2F3A41-029B-49F9-B448-1D54CF6A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" y="4089270"/>
            <a:ext cx="4891316" cy="1582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94684-18E2-4E8E-856B-07112989F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35" y="3723907"/>
            <a:ext cx="3843587" cy="218406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CC6FD-E094-4A72-8BE4-17E8849C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/>
          <a:lstStyle/>
          <a:p>
            <a:r>
              <a:rPr lang="ko-KR" altLang="en-US" dirty="0"/>
              <a:t>적외선 </a:t>
            </a:r>
            <a:r>
              <a:rPr lang="en-GB" altLang="ko-KR" dirty="0"/>
              <a:t>Emitter </a:t>
            </a:r>
            <a:r>
              <a:rPr lang="ko-KR" altLang="en-US" dirty="0"/>
              <a:t>에서 패턴을 뿌리고</a:t>
            </a:r>
            <a:r>
              <a:rPr lang="en-GB" altLang="ko-KR" dirty="0"/>
              <a:t>, 2</a:t>
            </a:r>
            <a:r>
              <a:rPr lang="ko-KR" altLang="en-US" dirty="0"/>
              <a:t>개의 적외선 </a:t>
            </a:r>
            <a:r>
              <a:rPr lang="en-GB" altLang="ko-KR" dirty="0"/>
              <a:t>Detector</a:t>
            </a:r>
            <a:r>
              <a:rPr lang="ko-KR" altLang="en-US" dirty="0"/>
              <a:t>로 패턴의 특징점을 추출한다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GB" altLang="ko-KR" dirty="0"/>
              <a:t>Detector</a:t>
            </a:r>
            <a:r>
              <a:rPr lang="ko-KR" altLang="en-US" dirty="0"/>
              <a:t>에서 추출된 특징점들을 매칭 시키고</a:t>
            </a:r>
            <a:r>
              <a:rPr lang="en-GB" altLang="ko-KR" dirty="0"/>
              <a:t>, Detector</a:t>
            </a:r>
            <a:r>
              <a:rPr lang="ko-KR" altLang="en-US" dirty="0"/>
              <a:t>들의 </a:t>
            </a:r>
            <a:r>
              <a:rPr lang="en-GB" altLang="ko-KR" dirty="0"/>
              <a:t>Extrinsic Parameter</a:t>
            </a:r>
            <a:r>
              <a:rPr lang="ko-KR" altLang="en-US" dirty="0"/>
              <a:t>를 이용해서 </a:t>
            </a:r>
            <a:r>
              <a:rPr lang="en-GB" altLang="ko-KR" dirty="0"/>
              <a:t>Depth</a:t>
            </a:r>
            <a:r>
              <a:rPr lang="ko-KR" altLang="en-US" dirty="0"/>
              <a:t>를 추출한다</a:t>
            </a:r>
            <a:r>
              <a:rPr lang="en-GB" altLang="ko-KR" dirty="0"/>
              <a:t>. Extrinsic </a:t>
            </a:r>
            <a:r>
              <a:rPr lang="en-GB" altLang="ko-KR" dirty="0" err="1"/>
              <a:t>paramete</a:t>
            </a:r>
            <a:r>
              <a:rPr lang="ko-KR" altLang="en-US" dirty="0"/>
              <a:t>는 카메라의 </a:t>
            </a:r>
            <a:r>
              <a:rPr lang="en-GB" altLang="ko-KR" dirty="0"/>
              <a:t>CAD </a:t>
            </a:r>
            <a:r>
              <a:rPr lang="ko-KR" altLang="en-US" dirty="0"/>
              <a:t>디자인에서 추출하거나</a:t>
            </a:r>
            <a:r>
              <a:rPr lang="en-GB" altLang="ko-KR" dirty="0"/>
              <a:t>, Stereo-calibration</a:t>
            </a:r>
            <a:r>
              <a:rPr lang="ko-KR" altLang="en-US" dirty="0"/>
              <a:t>을 통해 추출할 수 있다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추출된 </a:t>
            </a:r>
            <a:r>
              <a:rPr lang="en-GB" altLang="ko-KR" dirty="0"/>
              <a:t>3-D </a:t>
            </a:r>
            <a:r>
              <a:rPr lang="ko-KR" altLang="en-US" dirty="0"/>
              <a:t>특징점 </a:t>
            </a:r>
            <a:r>
              <a:rPr lang="en-GB" altLang="ko-KR" dirty="0"/>
              <a:t>(point cloud)</a:t>
            </a:r>
            <a:r>
              <a:rPr lang="ko-KR" altLang="en-US" dirty="0"/>
              <a:t>와 </a:t>
            </a:r>
            <a:r>
              <a:rPr lang="en-GB" altLang="ko-KR" dirty="0"/>
              <a:t>Depth</a:t>
            </a:r>
            <a:r>
              <a:rPr lang="ko-KR" altLang="en-US" dirty="0"/>
              <a:t>를 매칭시키고</a:t>
            </a:r>
            <a:r>
              <a:rPr lang="en-GB" altLang="ko-KR" dirty="0"/>
              <a:t>, Depth</a:t>
            </a:r>
            <a:r>
              <a:rPr lang="ko-KR" altLang="en-US" dirty="0"/>
              <a:t>에 따라 컬러 코딩을 시켜 시각화 된 </a:t>
            </a:r>
            <a:r>
              <a:rPr lang="en-GB" altLang="ko-KR" dirty="0"/>
              <a:t>Depth map</a:t>
            </a:r>
            <a:r>
              <a:rPr lang="ko-KR" altLang="en-US" dirty="0"/>
              <a:t>을 만든다</a:t>
            </a:r>
            <a:r>
              <a:rPr lang="en-GB" altLang="ko-K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66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D87EE-4675-4E70-999B-8B8C1815B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파란색에서부터 초록</a:t>
            </a:r>
            <a:r>
              <a:rPr lang="en-GB" altLang="ko-KR" dirty="0"/>
              <a:t>, </a:t>
            </a:r>
            <a:r>
              <a:rPr lang="ko-KR" altLang="en-US" dirty="0"/>
              <a:t>노랑</a:t>
            </a:r>
            <a:r>
              <a:rPr lang="en-GB" altLang="ko-KR" dirty="0"/>
              <a:t>, </a:t>
            </a:r>
            <a:r>
              <a:rPr lang="ko-KR" altLang="en-US" dirty="0"/>
              <a:t>빨강 순으로 가까움과 멈을 표현한다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물체가 너무 가까운 경우</a:t>
            </a:r>
            <a:r>
              <a:rPr lang="en-GB" altLang="ko-KR" dirty="0"/>
              <a:t> (</a:t>
            </a:r>
            <a:r>
              <a:rPr lang="ko-KR" altLang="en-US" dirty="0"/>
              <a:t>두 </a:t>
            </a:r>
            <a:r>
              <a:rPr lang="en-GB" altLang="ko-KR" dirty="0"/>
              <a:t>Detector</a:t>
            </a:r>
            <a:r>
              <a:rPr lang="ko-KR" altLang="en-US" dirty="0"/>
              <a:t>에서 정확한 </a:t>
            </a:r>
            <a:r>
              <a:rPr lang="en-GB" altLang="ko-KR" dirty="0"/>
              <a:t>depth </a:t>
            </a:r>
            <a:r>
              <a:rPr lang="ko-KR" altLang="en-US" dirty="0"/>
              <a:t>추출이 불가능 할 경우</a:t>
            </a:r>
            <a:r>
              <a:rPr lang="en-GB" altLang="ko-KR" dirty="0"/>
              <a:t>), </a:t>
            </a:r>
            <a:r>
              <a:rPr lang="ko-KR" altLang="en-US" dirty="0"/>
              <a:t>데이터 손실이 일어난다</a:t>
            </a:r>
            <a:r>
              <a:rPr lang="en-GB" altLang="ko-KR" dirty="0"/>
              <a:t>. </a:t>
            </a:r>
            <a:r>
              <a:rPr lang="ko-KR" altLang="en-US" dirty="0"/>
              <a:t>이 경우는 아래 비디오에서 볼 수 있다</a:t>
            </a:r>
            <a:r>
              <a:rPr lang="en-GB" altLang="ko-KR" dirty="0"/>
              <a:t>. </a:t>
            </a:r>
          </a:p>
          <a:p>
            <a:pPr lvl="1"/>
            <a:r>
              <a:rPr lang="ko-KR" altLang="en-US" dirty="0"/>
              <a:t>데이터 손실은 </a:t>
            </a:r>
            <a:r>
              <a:rPr lang="en-GB" altLang="ko-KR" dirty="0"/>
              <a:t>(</a:t>
            </a:r>
            <a:r>
              <a:rPr lang="en-GB" altLang="ko-KR" dirty="0" err="1"/>
              <a:t>x,y,z</a:t>
            </a:r>
            <a:r>
              <a:rPr lang="en-GB" altLang="ko-KR" dirty="0"/>
              <a:t>) = (0,0,0)</a:t>
            </a:r>
            <a:r>
              <a:rPr lang="ko-KR" altLang="en-US" dirty="0"/>
              <a:t>으로 표현된다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B97DC-D56F-46D0-BB90-3F642A81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실시간 </a:t>
            </a:r>
            <a:r>
              <a:rPr lang="en-GB" altLang="ko-KR" dirty="0"/>
              <a:t>Depth map </a:t>
            </a:r>
            <a:r>
              <a:rPr lang="ko-KR" altLang="en-US" dirty="0"/>
              <a:t>구현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024B9-F525-47C9-8AC3-598455C3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13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20181215_061030">
            <a:hlinkClick r:id="" action="ppaction://media"/>
            <a:extLst>
              <a:ext uri="{FF2B5EF4-FFF2-40B4-BE49-F238E27FC236}">
                <a16:creationId xmlns:a16="http://schemas.microsoft.com/office/drawing/2014/main" id="{16B893DA-660F-4425-B5F9-137D8A721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885" y="2590800"/>
            <a:ext cx="6454229" cy="3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7D2AA2-F1CD-4CC1-8616-BBE9F3DD8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물체와 충돌 가능성이 있는 경우는</a:t>
            </a:r>
            <a:r>
              <a:rPr lang="en-GB" altLang="ko-KR" dirty="0"/>
              <a:t>, </a:t>
            </a:r>
            <a:r>
              <a:rPr lang="ko-KR" altLang="en-US" dirty="0"/>
              <a:t>물체가 너무 가까운 경우이다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데이터 손실을 역이용해서</a:t>
            </a:r>
            <a:r>
              <a:rPr lang="en-GB" altLang="ko-KR" dirty="0"/>
              <a:t>, if </a:t>
            </a:r>
            <a:r>
              <a:rPr lang="ko-KR" altLang="en-US" dirty="0"/>
              <a:t>문을 만든다</a:t>
            </a:r>
            <a:r>
              <a:rPr lang="en-GB" altLang="ko-KR" dirty="0"/>
              <a:t>.</a:t>
            </a:r>
          </a:p>
          <a:p>
            <a:pPr lvl="1"/>
            <a:r>
              <a:rPr lang="en-GB" altLang="ko-KR" dirty="0"/>
              <a:t>if  (0.3*FOV)=&lt;(</a:t>
            </a:r>
            <a:r>
              <a:rPr lang="en-GB" altLang="ko-KR" dirty="0" err="1"/>
              <a:t>pcl.z</a:t>
            </a:r>
            <a:r>
              <a:rPr lang="en-GB" altLang="ko-KR" dirty="0"/>
              <a:t> = 0)  % </a:t>
            </a:r>
            <a:r>
              <a:rPr lang="ko-KR" altLang="en-US" dirty="0"/>
              <a:t>화면의 </a:t>
            </a:r>
            <a:r>
              <a:rPr lang="en-GB" altLang="ko-KR" dirty="0"/>
              <a:t>30%</a:t>
            </a:r>
            <a:r>
              <a:rPr lang="ko-KR" altLang="en-US" dirty="0"/>
              <a:t>의 데이터가 손실 되었을 경우</a:t>
            </a:r>
            <a:r>
              <a:rPr lang="en-GB" altLang="ko-KR" dirty="0"/>
              <a:t>,</a:t>
            </a:r>
            <a:br>
              <a:rPr lang="en-GB" altLang="ko-KR" dirty="0"/>
            </a:br>
            <a:r>
              <a:rPr lang="en-GB" altLang="ko-KR" dirty="0"/>
              <a:t>	</a:t>
            </a:r>
            <a:r>
              <a:rPr lang="en-GB" altLang="ko-KR" dirty="0" err="1"/>
              <a:t>rover.pause</a:t>
            </a:r>
            <a:r>
              <a:rPr lang="en-GB" altLang="ko-KR" dirty="0"/>
              <a:t>(3)  % 3</a:t>
            </a:r>
            <a:r>
              <a:rPr lang="ko-KR" altLang="en-US" dirty="0"/>
              <a:t>초간 </a:t>
            </a:r>
            <a:r>
              <a:rPr lang="en-GB" altLang="ko-KR" dirty="0"/>
              <a:t>Rover </a:t>
            </a:r>
            <a:r>
              <a:rPr lang="ko-KR" altLang="en-US" dirty="0"/>
              <a:t>미구동</a:t>
            </a:r>
            <a:br>
              <a:rPr lang="en-GB" altLang="ko-KR" dirty="0"/>
            </a:br>
            <a:r>
              <a:rPr lang="en-GB" altLang="ko-KR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A2E964-10F2-4203-85FF-09002D89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충돌 예상 거리에서 데이터 손실이 나는 것을 이용해 충돌 방지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1B9BC-8EAC-4618-9FD5-0C02FCA6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14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FB6EB-A863-4CC7-AAEE-531C2BF8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66"/>
          <a:stretch/>
        </p:blipFill>
        <p:spPr>
          <a:xfrm>
            <a:off x="494235" y="2447693"/>
            <a:ext cx="7760765" cy="2137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07696-57C3-4E05-9E44-FD5B50DF3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4"/>
          <a:stretch/>
        </p:blipFill>
        <p:spPr>
          <a:xfrm>
            <a:off x="494235" y="4649954"/>
            <a:ext cx="7760765" cy="21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0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FE52C-346E-4C23-88E7-7B4C6DF4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15</a:t>
            </a:fld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AF3300-3B1E-458E-9122-BA818F0E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적외선 </a:t>
            </a:r>
            <a:r>
              <a:rPr lang="en-GB" altLang="ko-KR" sz="2800" dirty="0"/>
              <a:t>Depth </a:t>
            </a:r>
            <a:r>
              <a:rPr lang="ko-KR" altLang="en-US" sz="2800" dirty="0"/>
              <a:t>추정을 사용한 충돌 방지에 대한 평가</a:t>
            </a:r>
            <a:endParaRPr lang="en-GB" sz="36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5B1FF16-8605-461C-AE8F-65AEE9D6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/>
          <a:lstStyle/>
          <a:p>
            <a:r>
              <a:rPr lang="ko-KR" altLang="en-US" dirty="0"/>
              <a:t>적외선 </a:t>
            </a:r>
            <a:r>
              <a:rPr lang="en-GB" altLang="ko-KR" dirty="0"/>
              <a:t>Depth </a:t>
            </a:r>
            <a:r>
              <a:rPr lang="ko-KR" altLang="en-US" dirty="0"/>
              <a:t>추정을 사용한 충돌 방지로 얻은 이점</a:t>
            </a:r>
            <a:r>
              <a:rPr lang="en-GB" altLang="ko-KR" dirty="0"/>
              <a:t>:</a:t>
            </a:r>
          </a:p>
          <a:p>
            <a:pPr lvl="1"/>
            <a:r>
              <a:rPr lang="en-GB" dirty="0"/>
              <a:t>Stereo-vision </a:t>
            </a:r>
            <a:r>
              <a:rPr lang="ko-KR" altLang="en-US" dirty="0"/>
              <a:t>특성 상 넓은 시야의 충돌 방지 기능 확보</a:t>
            </a:r>
            <a:r>
              <a:rPr lang="en-GB" altLang="ko-KR" dirty="0"/>
              <a:t> – </a:t>
            </a:r>
            <a:r>
              <a:rPr lang="ko-KR" altLang="en-US" dirty="0"/>
              <a:t>구동체 바퀴보다 낮은 높이의 충돌 및 전면부 충돌 전부 커버 가능</a:t>
            </a:r>
            <a:endParaRPr lang="en-GB" altLang="ko-KR" dirty="0"/>
          </a:p>
          <a:p>
            <a:pPr lvl="1"/>
            <a:r>
              <a:rPr lang="ko-KR" altLang="en-US" dirty="0"/>
              <a:t>적외선을 이용해 어두운 환경에서도 충돌 방지 가능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dirty="0"/>
              <a:t>해당 기술의 단점</a:t>
            </a:r>
            <a:r>
              <a:rPr lang="en-GB" altLang="ko-KR" dirty="0"/>
              <a:t>:</a:t>
            </a:r>
          </a:p>
          <a:p>
            <a:pPr lvl="1"/>
            <a:r>
              <a:rPr lang="ko-KR" altLang="en-US" dirty="0"/>
              <a:t>충돌 방지 센서로서의 </a:t>
            </a:r>
            <a:r>
              <a:rPr lang="en-GB" altLang="ko-KR" dirty="0"/>
              <a:t>RealSense D435</a:t>
            </a:r>
            <a:r>
              <a:rPr lang="ko-KR" altLang="en-US" dirty="0"/>
              <a:t>의 가격</a:t>
            </a:r>
            <a:endParaRPr lang="en-GB" altLang="ko-KR" dirty="0"/>
          </a:p>
          <a:p>
            <a:pPr lvl="1"/>
            <a:r>
              <a:rPr lang="ko-KR" altLang="en-US" dirty="0"/>
              <a:t>작은 </a:t>
            </a:r>
            <a:r>
              <a:rPr lang="en-GB" altLang="ko-KR" dirty="0"/>
              <a:t>Depth</a:t>
            </a:r>
            <a:r>
              <a:rPr lang="ko-KR" altLang="en-US" dirty="0"/>
              <a:t> 범위 </a:t>
            </a:r>
            <a:r>
              <a:rPr lang="en-GB" altLang="ko-KR" dirty="0"/>
              <a:t>(0.4 ~ 3m </a:t>
            </a:r>
            <a:r>
              <a:rPr lang="ko-KR" altLang="en-US" dirty="0"/>
              <a:t>정도만 정확함</a:t>
            </a:r>
            <a:r>
              <a:rPr lang="en-GB" altLang="ko-KR" dirty="0"/>
              <a:t>)</a:t>
            </a:r>
          </a:p>
          <a:p>
            <a:pPr lvl="1"/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단점을 타파할 방법은 어떤 방법이 있는가</a:t>
            </a:r>
            <a:r>
              <a:rPr lang="en-GB" altLang="ko-KR" dirty="0"/>
              <a:t>?</a:t>
            </a:r>
          </a:p>
          <a:p>
            <a:pPr lvl="1"/>
            <a:r>
              <a:rPr lang="ko-KR" altLang="en-US" dirty="0"/>
              <a:t>값싼 적외선 센서 </a:t>
            </a:r>
            <a:r>
              <a:rPr lang="en-GB" altLang="ko-KR" dirty="0"/>
              <a:t>2</a:t>
            </a:r>
            <a:r>
              <a:rPr lang="ko-KR" altLang="en-US" dirty="0"/>
              <a:t>개를 사용한다</a:t>
            </a:r>
            <a:endParaRPr lang="en-GB" altLang="ko-KR" dirty="0"/>
          </a:p>
          <a:p>
            <a:pPr lvl="1"/>
            <a:r>
              <a:rPr lang="en-GB" altLang="ko-KR" dirty="0"/>
              <a:t>Jetson TX2 </a:t>
            </a:r>
            <a:r>
              <a:rPr lang="ko-KR" altLang="en-US" dirty="0"/>
              <a:t>내장 카메라 </a:t>
            </a:r>
            <a:r>
              <a:rPr lang="en-GB" altLang="ko-KR" dirty="0"/>
              <a:t>2</a:t>
            </a:r>
            <a:r>
              <a:rPr lang="ko-KR" altLang="en-US" dirty="0"/>
              <a:t>개를 사용해서</a:t>
            </a:r>
            <a:r>
              <a:rPr lang="en-GB" altLang="ko-KR" dirty="0"/>
              <a:t>, feature point </a:t>
            </a:r>
            <a:r>
              <a:rPr lang="ko-KR" altLang="en-US" dirty="0"/>
              <a:t>추출 및 </a:t>
            </a:r>
            <a:r>
              <a:rPr lang="en-GB" altLang="ko-KR" dirty="0"/>
              <a:t>triangulate</a:t>
            </a:r>
            <a:r>
              <a:rPr lang="ko-KR" altLang="en-US" dirty="0"/>
              <a:t>한다</a:t>
            </a:r>
            <a:r>
              <a:rPr lang="en-GB" altLang="ko-KR" dirty="0"/>
              <a:t>. </a:t>
            </a:r>
          </a:p>
          <a:p>
            <a:pPr lvl="1"/>
            <a:endParaRPr lang="en-GB" dirty="0"/>
          </a:p>
        </p:txBody>
      </p:sp>
      <p:pic>
        <p:nvPicPr>
          <p:cNvPr id="1026" name="Picture 2" descr="epipolar geometryì ëí ì´ë¯¸ì§ ê²ìê²°ê³¼">
            <a:extLst>
              <a:ext uri="{FF2B5EF4-FFF2-40B4-BE49-F238E27FC236}">
                <a16:creationId xmlns:a16="http://schemas.microsoft.com/office/drawing/2014/main" id="{E87AEDC3-D413-4F49-A8E0-C08725678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86" y="4685045"/>
            <a:ext cx="2473138" cy="16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0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ko-KR" dirty="0"/>
              <a:t>OpenCV</a:t>
            </a:r>
            <a:r>
              <a:rPr kumimoji="1" lang="ko-KR" altLang="en-US" dirty="0"/>
              <a:t> </a:t>
            </a:r>
            <a:r>
              <a:rPr kumimoji="1" lang="en-GB" altLang="ko-KR" dirty="0"/>
              <a:t>/</a:t>
            </a:r>
            <a:r>
              <a:rPr kumimoji="1" lang="ko-KR" altLang="en-US" dirty="0"/>
              <a:t> </a:t>
            </a:r>
            <a:r>
              <a:rPr kumimoji="1" lang="en-GB" altLang="ko-KR" dirty="0"/>
              <a:t>TensorFlow</a:t>
            </a:r>
            <a:r>
              <a:rPr kumimoji="1" lang="ko-KR" altLang="en-US" dirty="0"/>
              <a:t> 우선 설치</a:t>
            </a:r>
            <a:endParaRPr kumimoji="1" lang="en-GB" altLang="ko-KR" dirty="0"/>
          </a:p>
          <a:p>
            <a:r>
              <a:rPr kumimoji="1" lang="en-GB" altLang="ko-KR" dirty="0"/>
              <a:t>YOLO / </a:t>
            </a:r>
            <a:r>
              <a:rPr kumimoji="1" lang="en-GB" altLang="ko-KR" dirty="0" err="1"/>
              <a:t>DarkNet</a:t>
            </a:r>
            <a:r>
              <a:rPr kumimoji="1" lang="en-GB" altLang="ko-KR" dirty="0"/>
              <a:t> </a:t>
            </a:r>
            <a:r>
              <a:rPr kumimoji="1" lang="ko-KR" altLang="en-US" dirty="0"/>
              <a:t>설치</a:t>
            </a:r>
            <a:endParaRPr kumimoji="1" lang="en-GB" altLang="ko-KR" dirty="0"/>
          </a:p>
          <a:p>
            <a:pPr lvl="1"/>
            <a:r>
              <a:rPr lang="en-GB" dirty="0"/>
              <a:t>$ git clone https://github.com/pjreddie/darknet yolov3</a:t>
            </a:r>
          </a:p>
          <a:p>
            <a:pPr lvl="1"/>
            <a:r>
              <a:rPr kumimoji="1" lang="en-GB" altLang="ko-KR" dirty="0" err="1"/>
              <a:t>Makefile</a:t>
            </a:r>
            <a:r>
              <a:rPr kumimoji="1" lang="ko-KR" altLang="en-US" dirty="0"/>
              <a:t> 수정 </a:t>
            </a:r>
            <a:r>
              <a:rPr kumimoji="1" lang="en-GB" altLang="ko-KR" dirty="0"/>
              <a:t>%GPU</a:t>
            </a:r>
            <a:r>
              <a:rPr kumimoji="1" lang="ko-KR" altLang="en-US" dirty="0"/>
              <a:t> 허용</a:t>
            </a:r>
            <a:r>
              <a:rPr kumimoji="1" lang="en-GB" altLang="ko-KR" dirty="0"/>
              <a:t>, OpenCV</a:t>
            </a:r>
            <a:r>
              <a:rPr kumimoji="1" lang="ko-KR" altLang="en-US" dirty="0"/>
              <a:t>연동</a:t>
            </a:r>
            <a:endParaRPr kumimoji="1" lang="en-GB" altLang="ko-KR" dirty="0"/>
          </a:p>
          <a:p>
            <a:pPr lvl="1"/>
            <a:r>
              <a:rPr kumimoji="1" lang="ko-KR" altLang="en-US" dirty="0"/>
              <a:t>재 컴파일</a:t>
            </a:r>
            <a:endParaRPr kumimoji="1" lang="en-GB" altLang="ko-KR" dirty="0"/>
          </a:p>
          <a:p>
            <a:pPr lvl="1"/>
            <a:r>
              <a:rPr lang="da-DK" dirty="0"/>
              <a:t>$ wget https://pjreddie.com/media/files/yolov3-tiny.weights %</a:t>
            </a:r>
            <a:r>
              <a:rPr lang="en-GB" dirty="0"/>
              <a:t>Pre-trained</a:t>
            </a:r>
            <a:r>
              <a:rPr lang="ko-KR" altLang="en-US" dirty="0"/>
              <a:t> </a:t>
            </a:r>
            <a:r>
              <a:rPr lang="en-GB" altLang="ko-KR" dirty="0"/>
              <a:t>model</a:t>
            </a:r>
          </a:p>
          <a:p>
            <a:pPr lvl="1"/>
            <a:r>
              <a:rPr lang="en-GB" dirty="0"/>
              <a:t>$ ./darknet detector demo </a:t>
            </a:r>
            <a:r>
              <a:rPr lang="en-GB" dirty="0" err="1"/>
              <a:t>cfg</a:t>
            </a:r>
            <a:r>
              <a:rPr lang="en-GB" dirty="0"/>
              <a:t>/</a:t>
            </a:r>
            <a:r>
              <a:rPr lang="en-GB" dirty="0" err="1"/>
              <a:t>coco.data</a:t>
            </a:r>
            <a:r>
              <a:rPr lang="en-GB" dirty="0"/>
              <a:t> </a:t>
            </a:r>
            <a:r>
              <a:rPr lang="en-GB" dirty="0" err="1"/>
              <a:t>cfg</a:t>
            </a:r>
            <a:r>
              <a:rPr lang="en-GB" dirty="0"/>
              <a:t>/yolov3-tiny.cfg yolov3-tiny.weights -c 1</a:t>
            </a:r>
          </a:p>
          <a:p>
            <a:pPr marL="914400" lvl="2" indent="0">
              <a:buNone/>
            </a:pPr>
            <a:r>
              <a:rPr lang="en-GB" dirty="0"/>
              <a:t>%Tiny-YOLO </a:t>
            </a:r>
            <a:r>
              <a:rPr lang="ko-KR" altLang="en-US" dirty="0"/>
              <a:t>사용</a:t>
            </a:r>
            <a:endParaRPr lang="en-GB" dirty="0"/>
          </a:p>
          <a:p>
            <a:pPr lvl="1"/>
            <a:endParaRPr lang="da-DK" dirty="0"/>
          </a:p>
          <a:p>
            <a:pPr lvl="1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사람 탐지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16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33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670E7-6348-47AB-8E61-DF70B443AC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사람이 탐지 되었을 때</a:t>
                </a:r>
                <a:r>
                  <a:rPr lang="en-GB" altLang="ko-KR" dirty="0"/>
                  <a:t>, </a:t>
                </a:r>
                <a:r>
                  <a:rPr lang="ko-KR" altLang="en-US" dirty="0"/>
                  <a:t>적외선 거리 탐지를 이용해서 사람과 </a:t>
                </a:r>
                <a:r>
                  <a:rPr lang="en-GB" altLang="ko-KR" dirty="0"/>
                  <a:t>Rover</a:t>
                </a:r>
                <a:r>
                  <a:rPr lang="ko-KR" altLang="en-US" dirty="0"/>
                  <a:t> 사이의 거리를 추출해낸다</a:t>
                </a:r>
                <a:r>
                  <a:rPr lang="en-GB" altLang="ko-KR" dirty="0"/>
                  <a:t>.</a:t>
                </a:r>
              </a:p>
              <a:p>
                <a:pPr lvl="1"/>
                <a:r>
                  <a:rPr lang="ko-KR" altLang="en-US" dirty="0"/>
                  <a:t>이 때</a:t>
                </a:r>
                <a:r>
                  <a:rPr lang="en-GB" altLang="ko-KR" dirty="0"/>
                  <a:t>, </a:t>
                </a:r>
                <a:r>
                  <a:rPr lang="ko-KR" altLang="en-US" dirty="0"/>
                  <a:t>이 값을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𝐶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GB" dirty="0"/>
                  <a:t>, </a:t>
                </a:r>
                <a:r>
                  <a:rPr lang="ko-KR" altLang="en-US" dirty="0"/>
                  <a:t>라고 한다 </a:t>
                </a:r>
                <a:r>
                  <a:rPr lang="en-GB" altLang="ko-KR" dirty="0"/>
                  <a:t>( </a:t>
                </a:r>
                <a:r>
                  <a:rPr lang="en-GB" altLang="ko-KR" i="1" dirty="0"/>
                  <a:t>C= </a:t>
                </a:r>
                <a:r>
                  <a:rPr lang="en-GB" altLang="ko-KR" dirty="0"/>
                  <a:t>Camera, </a:t>
                </a:r>
                <a:r>
                  <a:rPr lang="en-GB" altLang="ko-KR" i="1" dirty="0"/>
                  <a:t>H </a:t>
                </a:r>
                <a:r>
                  <a:rPr lang="en-GB" altLang="ko-KR" dirty="0"/>
                  <a:t>=Human).</a:t>
                </a:r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670E7-6348-47AB-8E61-DF70B443A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1" t="-1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7E7EADF-4E34-4F3A-B863-6DDAB7B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실시간 적외선 거리 탐지 </a:t>
            </a:r>
            <a:r>
              <a:rPr lang="en-GB" altLang="ko-KR" sz="3200" dirty="0"/>
              <a:t>+ </a:t>
            </a:r>
            <a:r>
              <a:rPr lang="ko-KR" altLang="en-US" sz="3200" dirty="0"/>
              <a:t>사람 탐지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E1E27-60C2-46C6-A87C-79B3A45B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17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11287-0683-4507-AB39-F21971941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7" y="3272208"/>
            <a:ext cx="8184776" cy="27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6BE9E-AAE4-436B-870A-300E80151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711" y="2894927"/>
            <a:ext cx="2078037" cy="5738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BAB4F-453E-4847-AA76-97064449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프레임 </a:t>
            </a:r>
            <a:r>
              <a:rPr lang="en-GB" altLang="ko-KR" sz="3200" dirty="0"/>
              <a:t>(</a:t>
            </a:r>
            <a:r>
              <a:rPr lang="ko-KR" altLang="en-US" sz="3200" dirty="0"/>
              <a:t>기준축</a:t>
            </a:r>
            <a:r>
              <a:rPr lang="en-GB" altLang="ko-KR" sz="3200" dirty="0"/>
              <a:t>)</a:t>
            </a:r>
            <a:r>
              <a:rPr lang="ko-KR" altLang="en-US" sz="3200" dirty="0"/>
              <a:t> 변환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D0A0A-B308-4288-936B-83779DB8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18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89C0B-94E1-43A1-A7FF-557EFEF720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1" y="1428078"/>
            <a:ext cx="29489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822F2-6493-45CD-A0C6-D8983DFBB1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1" y="3468803"/>
            <a:ext cx="5966460" cy="7391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811BA73-CC86-4E87-860C-1AF7DFB47A4B}"/>
              </a:ext>
            </a:extLst>
          </p:cNvPr>
          <p:cNvSpPr txBox="1">
            <a:spLocks/>
          </p:cNvSpPr>
          <p:nvPr/>
        </p:nvSpPr>
        <p:spPr>
          <a:xfrm>
            <a:off x="141762" y="950026"/>
            <a:ext cx="8895360" cy="5453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기본적이 프레임 변환 법은 아래와 같으며</a:t>
            </a:r>
            <a:r>
              <a:rPr lang="en-GB" altLang="ko-KR" dirty="0"/>
              <a:t>,</a:t>
            </a: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r>
              <a:rPr lang="ko-KR" altLang="en-US" dirty="0"/>
              <a:t>이때 </a:t>
            </a:r>
            <a:r>
              <a:rPr lang="en-GB" altLang="ko-KR" dirty="0"/>
              <a:t>R</a:t>
            </a:r>
            <a:r>
              <a:rPr lang="ko-KR" altLang="en-US" dirty="0"/>
              <a:t>의 표현 법은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11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3A48ED-880C-4629-B144-54F1E6F70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T_CS</a:t>
            </a:r>
            <a:r>
              <a:rPr lang="ko-KR" altLang="en-US" dirty="0"/>
              <a:t>는 </a:t>
            </a:r>
            <a:r>
              <a:rPr lang="en-GB" altLang="ko-KR" dirty="0"/>
              <a:t>SLAM</a:t>
            </a:r>
            <a:r>
              <a:rPr lang="ko-KR" altLang="en-US" dirty="0"/>
              <a:t>을 통해 얻어진</a:t>
            </a:r>
            <a:r>
              <a:rPr lang="en-GB" altLang="ko-KR" dirty="0"/>
              <a:t>, </a:t>
            </a:r>
            <a:r>
              <a:rPr lang="ko-KR" altLang="en-US" dirty="0"/>
              <a:t>월드 좌표계 </a:t>
            </a:r>
            <a:r>
              <a:rPr lang="en-GB" altLang="ko-KR" dirty="0"/>
              <a:t>(</a:t>
            </a:r>
            <a:r>
              <a:rPr lang="ko-KR" altLang="en-US" dirty="0"/>
              <a:t>시작점 기준</a:t>
            </a:r>
            <a:r>
              <a:rPr lang="en-GB" altLang="ko-KR" dirty="0"/>
              <a:t>)</a:t>
            </a:r>
            <a:r>
              <a:rPr lang="ko-KR" altLang="en-US" dirty="0"/>
              <a:t>에서의 카메라의 위치 </a:t>
            </a:r>
            <a:r>
              <a:rPr lang="en-GB" altLang="ko-KR" dirty="0"/>
              <a:t>.</a:t>
            </a:r>
          </a:p>
          <a:p>
            <a:r>
              <a:rPr lang="en-GB" dirty="0"/>
              <a:t>T_HC</a:t>
            </a:r>
            <a:r>
              <a:rPr lang="ko-KR" altLang="en-US" dirty="0"/>
              <a:t>는 카메라의 좌표계에서의 생존자의 위치</a:t>
            </a:r>
            <a:endParaRPr lang="en-GB" altLang="ko-KR" dirty="0"/>
          </a:p>
          <a:p>
            <a:r>
              <a:rPr lang="en-GB" dirty="0"/>
              <a:t>T_HS</a:t>
            </a:r>
            <a:r>
              <a:rPr lang="ko-KR" altLang="en-US" dirty="0"/>
              <a:t>는 월드 좌표계 </a:t>
            </a:r>
            <a:r>
              <a:rPr lang="en-GB" altLang="ko-KR" dirty="0"/>
              <a:t>(</a:t>
            </a:r>
            <a:r>
              <a:rPr lang="ko-KR" altLang="en-US" dirty="0"/>
              <a:t>시작점</a:t>
            </a:r>
            <a:r>
              <a:rPr lang="en-GB" altLang="ko-KR" dirty="0"/>
              <a:t>)</a:t>
            </a:r>
            <a:r>
              <a:rPr lang="ko-KR" altLang="en-US" dirty="0"/>
              <a:t>에서의 생존자의 위치</a:t>
            </a:r>
            <a:r>
              <a:rPr lang="en-GB" altLang="ko-KR" dirty="0"/>
              <a:t>.</a:t>
            </a:r>
          </a:p>
          <a:p>
            <a:endParaRPr lang="en-GB" dirty="0"/>
          </a:p>
          <a:p>
            <a:r>
              <a:rPr lang="ko-KR" altLang="en-US" dirty="0"/>
              <a:t>생존자의 위치를 로봇 설치점에 대하여 알게 되기 때문에</a:t>
            </a:r>
            <a:r>
              <a:rPr lang="en-GB" altLang="ko-KR" dirty="0"/>
              <a:t>, </a:t>
            </a:r>
            <a:r>
              <a:rPr lang="ko-KR" altLang="en-US" dirty="0"/>
              <a:t>최단거리로 구조가 가능</a:t>
            </a:r>
            <a:r>
              <a:rPr lang="en-GB" altLang="ko-KR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09307-EC09-4F7E-9E61-A7771AAB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7A53-5DB0-4072-B853-3DDA6843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19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65C5E-825C-4CD5-88C0-7B93A8EC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" y="2864713"/>
            <a:ext cx="7358684" cy="3431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2FFF8-5FD2-460F-BB9B-016A4ABD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65" y="1403169"/>
            <a:ext cx="2568388" cy="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0997-3491-4085-BEE7-6B5F2918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/>
          <a:lstStyle/>
          <a:p>
            <a:r>
              <a:rPr lang="ko-KR" altLang="en-US" dirty="0"/>
              <a:t>지진과 같은 재난에는</a:t>
            </a:r>
            <a:r>
              <a:rPr lang="en-GB" altLang="ko-KR" dirty="0"/>
              <a:t> </a:t>
            </a:r>
            <a:r>
              <a:rPr lang="ko-KR" altLang="en-US" dirty="0"/>
              <a:t>불안정한 지반이나 무너진 건축물에 고립되는 경우가 많음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이와 같은 상황은 신속한 구조만이 </a:t>
            </a:r>
            <a:r>
              <a:rPr lang="en-GB" altLang="ko-KR" dirty="0"/>
              <a:t>2</a:t>
            </a:r>
            <a:r>
              <a:rPr lang="ko-KR" altLang="en-US" dirty="0"/>
              <a:t>차 인명피해를 줄일 수 있음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그러나</a:t>
            </a:r>
            <a:r>
              <a:rPr lang="en-GB" altLang="ko-KR" dirty="0"/>
              <a:t> </a:t>
            </a:r>
            <a:r>
              <a:rPr lang="ko-KR" altLang="en-US" dirty="0"/>
              <a:t>직접 구조 시 </a:t>
            </a:r>
            <a:endParaRPr lang="en-GB" altLang="ko-KR" dirty="0"/>
          </a:p>
          <a:p>
            <a:pPr lvl="1"/>
            <a:r>
              <a:rPr lang="ko-KR" altLang="en-US" dirty="0"/>
              <a:t>구조자가 위험에 빠지는 상황</a:t>
            </a:r>
            <a:r>
              <a:rPr lang="en-GB" altLang="ko-KR" dirty="0"/>
              <a:t>, </a:t>
            </a:r>
          </a:p>
          <a:p>
            <a:pPr lvl="1"/>
            <a:r>
              <a:rPr lang="ko-KR" altLang="en-US" dirty="0"/>
              <a:t>또는 구조자가 직접 구조를 할 수 없는 상황들이 존재함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endParaRPr lang="en-GB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63873C-3F8E-4C2F-832F-D3DD614E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/>
          <a:lstStyle/>
          <a:p>
            <a:r>
              <a:rPr lang="ko-KR" altLang="en-US" dirty="0"/>
              <a:t>개발 동기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EC436-33FE-4991-BBF7-FBD43994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51" y="6467681"/>
            <a:ext cx="406066" cy="365125"/>
          </a:xfrm>
        </p:spPr>
        <p:txBody>
          <a:bodyPr/>
          <a:lstStyle/>
          <a:p>
            <a:fld id="{E001EA17-EDC3-4234-A8D1-6CC2EA5828DD}" type="slidenum">
              <a:rPr lang="ko-KR" altLang="en-US" smtClean="0"/>
              <a:t>2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1026" name="Picture 2" descr="ì§ì§ ì¬ì§ì ëí ì´ë¯¸ì§ ê²ìê²°ê³¼">
            <a:extLst>
              <a:ext uri="{FF2B5EF4-FFF2-40B4-BE49-F238E27FC236}">
                <a16:creationId xmlns:a16="http://schemas.microsoft.com/office/drawing/2014/main" id="{F8D75957-427A-4477-96F3-2E699A8BC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68" y="3128683"/>
            <a:ext cx="4743863" cy="296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7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7051E-EB03-4769-9D11-92F96582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 탐지 기능으로 얻은 이점</a:t>
            </a:r>
            <a:r>
              <a:rPr lang="en-GB" altLang="ko-KR" dirty="0"/>
              <a:t>:</a:t>
            </a:r>
          </a:p>
          <a:p>
            <a:pPr lvl="1"/>
            <a:r>
              <a:rPr lang="ko-KR" altLang="en-US" dirty="0"/>
              <a:t>불안정한 지반의 생존자들이나</a:t>
            </a:r>
            <a:r>
              <a:rPr lang="en-GB" altLang="ko-KR" dirty="0"/>
              <a:t>, </a:t>
            </a:r>
            <a:r>
              <a:rPr lang="ko-KR" altLang="en-US" dirty="0"/>
              <a:t>고립된 생존자들은 보통 로봇이 보여도 움직일 수 없는 상황에 처해 반응을 하지 못하는 경우가 대다수이다</a:t>
            </a:r>
            <a:r>
              <a:rPr lang="en-GB" altLang="ko-KR" dirty="0"/>
              <a:t>. </a:t>
            </a:r>
            <a:r>
              <a:rPr lang="ko-KR" altLang="en-US" dirty="0"/>
              <a:t>또</a:t>
            </a:r>
            <a:r>
              <a:rPr lang="en-GB" altLang="ko-KR" dirty="0"/>
              <a:t>, </a:t>
            </a:r>
            <a:r>
              <a:rPr lang="ko-KR" altLang="en-US" dirty="0"/>
              <a:t>긴 시간 로봇 조종을 할 경우</a:t>
            </a:r>
            <a:r>
              <a:rPr lang="en-GB" altLang="ko-KR" dirty="0"/>
              <a:t>, </a:t>
            </a:r>
            <a:r>
              <a:rPr lang="ko-KR" altLang="en-US" dirty="0"/>
              <a:t>생존자의 작은 신호를 놓칠 수 있다</a:t>
            </a:r>
            <a:r>
              <a:rPr lang="en-GB" altLang="ko-KR" dirty="0"/>
              <a:t>. </a:t>
            </a:r>
            <a:r>
              <a:rPr lang="ko-KR" altLang="en-US" dirty="0"/>
              <a:t>생존자의 반응이 없어도 영상에서 사람을 자동으로 추출해내 더 많은 구출을 기대할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dirty="0"/>
              <a:t>해당 기술의 단점</a:t>
            </a:r>
            <a:r>
              <a:rPr lang="en-GB" altLang="ko-KR" dirty="0"/>
              <a:t>:</a:t>
            </a:r>
          </a:p>
          <a:p>
            <a:pPr lvl="1"/>
            <a:r>
              <a:rPr lang="ko-KR" altLang="en-US" dirty="0"/>
              <a:t>고립된 생존자의 경우 폐색 </a:t>
            </a:r>
            <a:r>
              <a:rPr lang="en-GB" altLang="ko-KR" dirty="0"/>
              <a:t>(occlusion)</a:t>
            </a:r>
            <a:r>
              <a:rPr lang="ko-KR" altLang="en-US" dirty="0"/>
              <a:t>된 영상이 얻어질 가능성이 높은데</a:t>
            </a:r>
            <a:r>
              <a:rPr lang="en-GB" altLang="ko-KR" dirty="0"/>
              <a:t>, YOLO</a:t>
            </a:r>
            <a:r>
              <a:rPr lang="ko-KR" altLang="en-US" dirty="0"/>
              <a:t>는 절반 이상 폐색된 사람을 추출하기 어려워한다</a:t>
            </a:r>
            <a:r>
              <a:rPr lang="en-GB" altLang="ko-KR" dirty="0"/>
              <a:t>. </a:t>
            </a:r>
          </a:p>
          <a:p>
            <a:pPr lvl="1"/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단점을 타파할 방법은 어떤 방법이 있는가</a:t>
            </a:r>
            <a:r>
              <a:rPr lang="en-GB" altLang="ko-KR" dirty="0"/>
              <a:t>?</a:t>
            </a:r>
          </a:p>
          <a:p>
            <a:pPr lvl="1"/>
            <a:r>
              <a:rPr lang="en-GB" altLang="ko-KR" dirty="0"/>
              <a:t>YOLO </a:t>
            </a:r>
            <a:r>
              <a:rPr lang="ko-KR" altLang="en-US" dirty="0"/>
              <a:t>뿐만이 아닌</a:t>
            </a:r>
            <a:r>
              <a:rPr lang="en-GB" altLang="ko-KR" dirty="0"/>
              <a:t>, Human</a:t>
            </a:r>
            <a:r>
              <a:rPr lang="ko-KR" altLang="en-US" dirty="0"/>
              <a:t> </a:t>
            </a:r>
            <a:r>
              <a:rPr lang="en-GB" altLang="ko-KR" dirty="0"/>
              <a:t>pose</a:t>
            </a:r>
            <a:r>
              <a:rPr lang="ko-KR" altLang="en-US" dirty="0"/>
              <a:t> </a:t>
            </a:r>
            <a:r>
              <a:rPr lang="en-GB" altLang="ko-KR" dirty="0"/>
              <a:t>detection, Segmented part detection, Face detection </a:t>
            </a:r>
            <a:r>
              <a:rPr lang="ko-KR" altLang="en-US" dirty="0"/>
              <a:t>등 여러가지 폐색된 사람의 특징을 추출할 수 있는 라이브러리를 사용한다</a:t>
            </a:r>
            <a:r>
              <a:rPr lang="en-GB" altLang="ko-KR" dirty="0"/>
              <a:t>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C9D48-7B6B-49B9-8F1B-0EBD73EE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 탐지 기능 평가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F30A-C4E8-4B3C-B937-8F2C6786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20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69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재난 구조 로봇 개발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Rover </a:t>
            </a:r>
            <a:r>
              <a:rPr kumimoji="1" lang="ko-KR" altLang="en-US" dirty="0"/>
              <a:t>기능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SLAM</a:t>
            </a:r>
            <a:r>
              <a:rPr kumimoji="1" lang="ko-KR" altLang="en-US" dirty="0"/>
              <a:t> 기능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충돌 방지 기능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사람 탐지 기능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소감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 및 소감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21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543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22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31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0D3751-6098-4F1F-B130-8F4B01D91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b="1" dirty="0"/>
              <a:t>Rover </a:t>
            </a:r>
            <a:r>
              <a:rPr lang="ko-KR" altLang="en-US" b="1" dirty="0"/>
              <a:t>기능</a:t>
            </a:r>
            <a:r>
              <a:rPr lang="ko-KR" altLang="en-US" dirty="0"/>
              <a:t> </a:t>
            </a:r>
            <a:r>
              <a:rPr lang="en-GB" altLang="ko-KR" dirty="0"/>
              <a:t>- </a:t>
            </a:r>
            <a:r>
              <a:rPr lang="ko-KR" altLang="en-US" dirty="0"/>
              <a:t>인간이 갈 수 없는 좁은 곳을 통과할 수 있고</a:t>
            </a:r>
            <a:r>
              <a:rPr lang="en-GB" altLang="ko-KR" dirty="0"/>
              <a:t>, </a:t>
            </a:r>
            <a:r>
              <a:rPr lang="ko-KR" altLang="en-US" dirty="0"/>
              <a:t>무게가 가벼워 불안정한 지반 위를 다닐 수 있고</a:t>
            </a:r>
            <a:r>
              <a:rPr lang="en-GB" altLang="ko-KR" dirty="0"/>
              <a:t>, </a:t>
            </a:r>
            <a:r>
              <a:rPr lang="ko-KR" altLang="en-US" dirty="0"/>
              <a:t>고르지 않은 표면 위를 움직일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en-GB" altLang="ko-KR" b="1" dirty="0"/>
              <a:t>SLAM </a:t>
            </a:r>
            <a:r>
              <a:rPr lang="ko-KR" altLang="en-US" b="1" dirty="0"/>
              <a:t>기능 </a:t>
            </a:r>
            <a:r>
              <a:rPr lang="en-GB" altLang="ko-KR" dirty="0"/>
              <a:t>- </a:t>
            </a:r>
            <a:r>
              <a:rPr lang="ko-KR" altLang="en-US" dirty="0"/>
              <a:t>지도를 작성해서</a:t>
            </a:r>
            <a:r>
              <a:rPr lang="en-GB" altLang="ko-KR" dirty="0"/>
              <a:t>, </a:t>
            </a:r>
            <a:r>
              <a:rPr lang="ko-KR" altLang="en-US" dirty="0"/>
              <a:t>왔던 지점을 다시 오지 않고</a:t>
            </a:r>
            <a:r>
              <a:rPr lang="en-GB" altLang="ko-KR" dirty="0"/>
              <a:t>, </a:t>
            </a:r>
            <a:r>
              <a:rPr lang="ko-KR" altLang="en-US" dirty="0"/>
              <a:t>모든 지역을 샅샅히 탐색할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b="1" dirty="0"/>
              <a:t>충돌 방지 기능</a:t>
            </a:r>
            <a:r>
              <a:rPr lang="ko-KR" altLang="en-US" dirty="0"/>
              <a:t> </a:t>
            </a:r>
            <a:r>
              <a:rPr lang="en-GB" altLang="ko-KR" dirty="0"/>
              <a:t>– </a:t>
            </a:r>
            <a:r>
              <a:rPr lang="ko-KR" altLang="en-US" dirty="0"/>
              <a:t>탐색 중 받는 충격을 최소화 하여 오랜 탐색을 할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b="1" dirty="0"/>
              <a:t>객체 인식 기능 </a:t>
            </a:r>
            <a:r>
              <a:rPr lang="en-GB" altLang="ko-KR" dirty="0"/>
              <a:t>– </a:t>
            </a:r>
            <a:r>
              <a:rPr lang="ko-KR" altLang="en-US" dirty="0"/>
              <a:t>사람보다 더 높은 정확도로 생존자를 빠르게 찾아낸다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55CEDD-0D9D-4422-B6A9-B452A5C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로봇의 기능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F187-4418-4F8F-8205-D54B06F1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3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20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지지대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세트 추가 사용 </a:t>
            </a:r>
            <a:endParaRPr kumimoji="1" lang="en-US" altLang="ko-KR" dirty="0"/>
          </a:p>
          <a:p>
            <a:r>
              <a:rPr kumimoji="1" lang="en-US" altLang="ko-KR" dirty="0" err="1"/>
              <a:t>Nvidia</a:t>
            </a:r>
            <a:r>
              <a:rPr kumimoji="1" lang="ko-KR" altLang="en-US" dirty="0"/>
              <a:t> </a:t>
            </a:r>
            <a:r>
              <a:rPr kumimoji="1" lang="en-US" altLang="ko-KR" dirty="0"/>
              <a:t>Jetson TX2 2</a:t>
            </a:r>
            <a:r>
              <a:rPr kumimoji="1" lang="ko-KR" altLang="en-US" dirty="0"/>
              <a:t>대 사용</a:t>
            </a:r>
            <a:endParaRPr kumimoji="1" lang="en-US" altLang="ko-KR" dirty="0"/>
          </a:p>
          <a:p>
            <a:r>
              <a:rPr kumimoji="1" lang="ko-KR" altLang="en-US" dirty="0"/>
              <a:t>키넥트 카메라 </a:t>
            </a:r>
            <a:r>
              <a:rPr kumimoji="1" lang="en-GB" altLang="ko-KR" dirty="0"/>
              <a:t>+ RealSense D435 </a:t>
            </a:r>
            <a:r>
              <a:rPr kumimoji="1" lang="ko-KR" altLang="en-US" dirty="0"/>
              <a:t>카메라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하드웨어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4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71" y="2624811"/>
            <a:ext cx="4317998" cy="3238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8886" y="2624815"/>
            <a:ext cx="4317998" cy="32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1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원격 주행 모듈 </a:t>
            </a:r>
            <a:r>
              <a:rPr kumimoji="1" lang="en-US" altLang="ko-KR" dirty="0"/>
              <a:t>(rover5-tcp)</a:t>
            </a:r>
          </a:p>
          <a:p>
            <a:r>
              <a:rPr kumimoji="1" lang="ko-KR" altLang="en-US" dirty="0"/>
              <a:t>원격 조종 모듈 </a:t>
            </a:r>
            <a:r>
              <a:rPr kumimoji="1" lang="en-US" altLang="ko-KR" dirty="0"/>
              <a:t>(Android)</a:t>
            </a:r>
          </a:p>
          <a:p>
            <a:r>
              <a:rPr kumimoji="1" lang="en-US" altLang="ko-KR" dirty="0"/>
              <a:t>ROS</a:t>
            </a:r>
            <a:r>
              <a:rPr kumimoji="1" lang="ko-KR" altLang="en-US" dirty="0"/>
              <a:t> 설치</a:t>
            </a:r>
            <a:endParaRPr kumimoji="1" lang="en-US" altLang="ko-KR" dirty="0"/>
          </a:p>
          <a:p>
            <a:pPr lvl="1"/>
            <a:r>
              <a:rPr lang="en-US" altLang="ko-KR" sz="1200" dirty="0" err="1"/>
              <a:t>wget</a:t>
            </a:r>
            <a:r>
              <a:rPr lang="en-US" altLang="ko-KR" sz="1200" dirty="0"/>
              <a:t> </a:t>
            </a:r>
            <a:r>
              <a:rPr lang="en-US" altLang="ko-KR" sz="1200" dirty="0">
                <a:hlinkClick r:id="rId2"/>
              </a:rPr>
              <a:t>https://raw.githubusercontent.com/ROBOTIS-GIT/robotis_tools/master/install_ros_kinetic.sh</a:t>
            </a:r>
            <a:r>
              <a:rPr lang="en-US" altLang="ko-KR" sz="1200" dirty="0"/>
              <a:t> &amp;&amp; </a:t>
            </a:r>
            <a:r>
              <a:rPr lang="en-US" altLang="ko-KR" sz="1200" dirty="0" err="1"/>
              <a:t>chmod</a:t>
            </a:r>
            <a:r>
              <a:rPr lang="en-US" altLang="ko-KR" sz="1200" dirty="0"/>
              <a:t> 755 ./</a:t>
            </a:r>
            <a:r>
              <a:rPr lang="en-US" altLang="ko-KR" sz="1200" dirty="0" err="1"/>
              <a:t>install_ros_kinetic.sh</a:t>
            </a:r>
            <a:r>
              <a:rPr lang="en-US" altLang="ko-KR" sz="1200" dirty="0"/>
              <a:t> &amp;&amp; bash ./</a:t>
            </a:r>
            <a:r>
              <a:rPr lang="en-US" altLang="ko-KR" sz="1200" dirty="0" err="1"/>
              <a:t>install_ros_kinetic.sh</a:t>
            </a:r>
            <a:r>
              <a:rPr lang="en-US" altLang="ko-KR" sz="1200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Kinect </a:t>
            </a:r>
            <a:r>
              <a:rPr kumimoji="1" lang="ko-KR" altLang="en-US" dirty="0"/>
              <a:t>모듈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freenect</a:t>
            </a:r>
            <a:r>
              <a:rPr kumimoji="1" lang="en-US" altLang="ko-KR" dirty="0"/>
              <a:t>)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libfreenect</a:t>
            </a:r>
            <a:r>
              <a:rPr lang="en-US" altLang="ko-KR" dirty="0"/>
              <a:t>-dev 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ros</a:t>
            </a:r>
            <a:r>
              <a:rPr lang="en-US" altLang="ko-KR" dirty="0"/>
              <a:t>-kinetic-</a:t>
            </a:r>
            <a:r>
              <a:rPr lang="en-US" altLang="ko-KR" dirty="0" err="1"/>
              <a:t>freenect</a:t>
            </a:r>
            <a:r>
              <a:rPr lang="en-US" altLang="ko-KR" dirty="0"/>
              <a:t>-launch </a:t>
            </a:r>
            <a:endParaRPr kumimoji="1" lang="en-US" altLang="ko-KR" dirty="0"/>
          </a:p>
          <a:p>
            <a:r>
              <a:rPr kumimoji="1" lang="en-US" altLang="ko-KR" dirty="0"/>
              <a:t>SLAM </a:t>
            </a:r>
            <a:r>
              <a:rPr kumimoji="1" lang="ko-KR" altLang="en-US" dirty="0"/>
              <a:t>모듈</a:t>
            </a:r>
            <a:r>
              <a:rPr kumimoji="1" lang="en-US" altLang="ko-KR" dirty="0"/>
              <a:t> (RTAB-MAP)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ros</a:t>
            </a:r>
            <a:r>
              <a:rPr lang="en-US" altLang="ko-KR" dirty="0"/>
              <a:t>-kinetic-</a:t>
            </a:r>
            <a:r>
              <a:rPr lang="en-US" altLang="ko-KR" dirty="0" err="1"/>
              <a:t>rtabmap</a:t>
            </a:r>
            <a:r>
              <a:rPr lang="en-US" altLang="ko-KR" dirty="0"/>
              <a:t>-</a:t>
            </a:r>
            <a:r>
              <a:rPr lang="en-US" altLang="ko-KR" dirty="0" err="1"/>
              <a:t>ros</a:t>
            </a:r>
            <a:endParaRPr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원격 주행을 통한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맵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5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61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596699-D702-443B-B3A2-7D906D60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체인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AC096-21FA-426B-B916-B5290474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Rover </a:t>
            </a:r>
            <a:r>
              <a:rPr lang="ko-KR" altLang="en-US" dirty="0"/>
              <a:t>기능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A64C6-B86F-4F09-86F0-62DE944B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6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6CBFE-2FEB-4E7C-9B19-4D0CEBD08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552"/>
            <a:ext cx="9144000" cy="1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3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Real-Time Appearance Based Mapping</a:t>
            </a:r>
          </a:p>
          <a:p>
            <a:pPr lvl="1"/>
            <a:r>
              <a:rPr kumimoji="1" lang="en-US" altLang="ko-KR" dirty="0">
                <a:hlinkClick r:id="rId4"/>
              </a:rPr>
              <a:t>http://introlab.github.io/rtabmap/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RGBD</a:t>
            </a:r>
            <a:r>
              <a:rPr kumimoji="1" lang="ko-KR" altLang="en-US" dirty="0"/>
              <a:t> 카메라를 이용한 실내 공간 스캔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RTAB MAP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7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6" name="Online RGBD SLAM with a Kin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4749" y="2254103"/>
            <a:ext cx="7049386" cy="39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동영상 2018. 12. 15. 오전 1 08 5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288" y="1173163"/>
            <a:ext cx="8896350" cy="5003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원격주행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8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6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Top down view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생성된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9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844"/>
            <a:ext cx="9144000" cy="422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103870</TotalTime>
  <Words>1034</Words>
  <Application>Microsoft Office PowerPoint</Application>
  <PresentationFormat>On-screen Show (4:3)</PresentationFormat>
  <Paragraphs>143</Paragraphs>
  <Slides>22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Cambria Math</vt:lpstr>
      <vt:lpstr>Tahoma</vt:lpstr>
      <vt:lpstr>Office 테마</vt:lpstr>
      <vt:lpstr>AI 플레이톤 발표자료 SLAM해보조!</vt:lpstr>
      <vt:lpstr>개발 동기</vt:lpstr>
      <vt:lpstr>제안하는 로봇의 기능</vt:lpstr>
      <vt:lpstr>하드웨어 구성</vt:lpstr>
      <vt:lpstr>원격 주행을 통한 3D 맵 생성</vt:lpstr>
      <vt:lpstr>Rover 기능</vt:lpstr>
      <vt:lpstr>RTAB MAP</vt:lpstr>
      <vt:lpstr>원격주행 영상</vt:lpstr>
      <vt:lpstr>생성된 3D 맵</vt:lpstr>
      <vt:lpstr>SLAM 기술 사용에 대한 평가</vt:lpstr>
      <vt:lpstr>충돌 방지</vt:lpstr>
      <vt:lpstr>적외선을 사용한 거리 측정</vt:lpstr>
      <vt:lpstr>실시간 Depth map 구현</vt:lpstr>
      <vt:lpstr>충돌 예상 거리에서 데이터 손실이 나는 것을 이용해 충돌 방지</vt:lpstr>
      <vt:lpstr>적외선 Depth 추정을 사용한 충돌 방지에 대한 평가</vt:lpstr>
      <vt:lpstr>사람 탐지</vt:lpstr>
      <vt:lpstr>실시간 적외선 거리 탐지 + 사람 탐지</vt:lpstr>
      <vt:lpstr>프레임 (기준축) 변환</vt:lpstr>
      <vt:lpstr>PowerPoint Presentation</vt:lpstr>
      <vt:lpstr>사람 탐지 기능 평가</vt:lpstr>
      <vt:lpstr>결론 및 소감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Thesis Presentation</dc:title>
  <dc:creator>신동원</dc:creator>
  <cp:lastModifiedBy> </cp:lastModifiedBy>
  <cp:revision>9385</cp:revision>
  <cp:lastPrinted>2018-10-14T11:52:20Z</cp:lastPrinted>
  <dcterms:created xsi:type="dcterms:W3CDTF">2014-11-11T04:41:49Z</dcterms:created>
  <dcterms:modified xsi:type="dcterms:W3CDTF">2018-12-16T14:31:22Z</dcterms:modified>
</cp:coreProperties>
</file>